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6"/>
  </p:notesMasterIdLst>
  <p:sldIdLst>
    <p:sldId id="278" r:id="rId2"/>
    <p:sldId id="292" r:id="rId3"/>
    <p:sldId id="290" r:id="rId4"/>
    <p:sldId id="291" r:id="rId5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539422766562639"/>
          <c:y val="2.2373259165781444E-2"/>
          <c:w val="0.63005285797608634"/>
          <c:h val="0.860859927819421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Лист1!$A$2:$A$19</c:f>
              <c:strCache>
                <c:ptCount val="18"/>
                <c:pt idx="0">
                  <c:v>Смирныховский городской округ - 4</c:v>
                </c:pt>
                <c:pt idx="1">
                  <c:v>Северо-Курильский городской округ - 5</c:v>
                </c:pt>
                <c:pt idx="2">
                  <c:v>Александровск-Сахалинский район - 6</c:v>
                </c:pt>
                <c:pt idx="3">
                  <c:v>городской округ Охинский - 7</c:v>
                </c:pt>
                <c:pt idx="4">
                  <c:v>городской округ Ногликский - 10</c:v>
                </c:pt>
                <c:pt idx="5">
                  <c:v>Курильский городской округ - 10</c:v>
                </c:pt>
                <c:pt idx="6">
                  <c:v>Невельский городской округ - 12</c:v>
                </c:pt>
                <c:pt idx="7">
                  <c:v>Томаринский городской округ - 13</c:v>
                </c:pt>
                <c:pt idx="8">
                  <c:v>городской округ Поронайский - 14</c:v>
                </c:pt>
                <c:pt idx="9">
                  <c:v>Углегорский район - 16</c:v>
                </c:pt>
                <c:pt idx="10">
                  <c:v>Тымовский городкой округ - 17</c:v>
                </c:pt>
                <c:pt idx="11">
                  <c:v>Холмский городской округ - 18</c:v>
                </c:pt>
                <c:pt idx="12">
                  <c:v>Долинский гороской округ - 18</c:v>
                </c:pt>
                <c:pt idx="13">
                  <c:v>Южно-Курильский городской округ - 26</c:v>
                </c:pt>
                <c:pt idx="14">
                  <c:v>Корсаковский городской округ - 28</c:v>
                </c:pt>
                <c:pt idx="15">
                  <c:v>Макаровский городской округ - 36</c:v>
                </c:pt>
                <c:pt idx="16">
                  <c:v>Анивский городской округ - 37</c:v>
                </c:pt>
                <c:pt idx="17">
                  <c:v>город Южно-Сахалинск - 150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10</c:v>
                </c:pt>
                <c:pt idx="5">
                  <c:v>10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18</c:v>
                </c:pt>
                <c:pt idx="13">
                  <c:v>26</c:v>
                </c:pt>
                <c:pt idx="14">
                  <c:v>28</c:v>
                </c:pt>
                <c:pt idx="15">
                  <c:v>36</c:v>
                </c:pt>
                <c:pt idx="16">
                  <c:v>37</c:v>
                </c:pt>
                <c:pt idx="17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E6-4D51-BCC1-B1388DAE0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0531672"/>
        <c:axId val="150527752"/>
      </c:barChart>
      <c:catAx>
        <c:axId val="1505316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527752"/>
        <c:crosses val="autoZero"/>
        <c:auto val="0"/>
        <c:lblAlgn val="ctr"/>
        <c:lblOffset val="100"/>
        <c:noMultiLvlLbl val="0"/>
      </c:catAx>
      <c:valAx>
        <c:axId val="150527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531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0.47249</cdr:x>
      <cdr:y>0.25456</cdr:y>
    </cdr:from>
    <cdr:to>
      <cdr:x>0.5836</cdr:x>
      <cdr:y>0.45659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88432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48B6D-B3C9-4E02-9950-3FF614BC4D90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DDB3F-BD46-4551-888C-098D1F669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1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6AE7C-02BD-462F-88F9-91EEF271464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6AE7C-02BD-462F-88F9-91EEF271464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885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6AE7C-02BD-462F-88F9-91EEF271464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06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7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10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179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651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00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90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682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75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80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97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5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1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07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43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12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66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05BE-E131-4123-AA4F-2B063DD8A64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3406CB-9050-4B02-877D-60369A0505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29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277" y="1600200"/>
            <a:ext cx="10537410" cy="4925144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Государственная инспекция строительного 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надзора Сахалинской области</a:t>
            </a:r>
            <a:endParaRPr lang="ru-RU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Анализ деятельности Инспекции 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по результатам надзорных мероприятий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за 2021 год в сравнении с 2020 годом</a:t>
            </a:r>
          </a:p>
          <a:p>
            <a:pPr marL="0" indent="0" algn="ctr"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600" dirty="0"/>
          </a:p>
          <a:p>
            <a:pPr marL="0" indent="0" algn="ctr">
              <a:buNone/>
            </a:pPr>
            <a:r>
              <a:rPr lang="ru-RU" sz="2100" dirty="0" smtClean="0">
                <a:solidFill>
                  <a:schemeClr val="tx1"/>
                </a:solidFill>
              </a:rPr>
              <a:t>24 февраля 2022 года</a:t>
            </a:r>
            <a:endParaRPr lang="ru-RU" sz="21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n.royakina\Мои документы\Мои рисунки\Безымянны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77" y="260650"/>
            <a:ext cx="8408359" cy="133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2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4875" y="207963"/>
            <a:ext cx="8963025" cy="106613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</a:t>
            </a:r>
            <a:r>
              <a:rPr lang="ru-RU" sz="2000" dirty="0" smtClean="0">
                <a:solidFill>
                  <a:schemeClr val="tx1"/>
                </a:solidFill>
              </a:rPr>
              <a:t>троительство </a:t>
            </a:r>
            <a:r>
              <a:rPr lang="ru-RU" sz="2000" dirty="0">
                <a:solidFill>
                  <a:schemeClr val="tx1"/>
                </a:solidFill>
              </a:rPr>
              <a:t>объектов в разрезе муниципальных образований Сахалинской области в </a:t>
            </a:r>
            <a:r>
              <a:rPr lang="ru-RU" sz="2000" dirty="0" smtClean="0">
                <a:solidFill>
                  <a:schemeClr val="tx1"/>
                </a:solidFill>
              </a:rPr>
              <a:t>2021 году</a:t>
            </a:r>
            <a:r>
              <a:rPr lang="ru-RU" sz="2000" dirty="0">
                <a:solidFill>
                  <a:srgbClr val="FF0000"/>
                </a:solidFill>
              </a:rPr>
              <a:t/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Всего поднадзорных объектов - </a:t>
            </a:r>
            <a:r>
              <a:rPr lang="ru-RU" sz="1600" dirty="0" smtClean="0">
                <a:solidFill>
                  <a:schemeClr val="tx1"/>
                </a:solidFill>
              </a:rPr>
              <a:t>427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105983"/>
              </p:ext>
            </p:extLst>
          </p:nvPr>
        </p:nvGraphicFramePr>
        <p:xfrm>
          <a:off x="1362075" y="1274093"/>
          <a:ext cx="8715053" cy="5528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681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634082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</a:rPr>
              <a:t>Показатели деятельности ГИСН Сахалинской области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921241"/>
              </p:ext>
            </p:extLst>
          </p:nvPr>
        </p:nvGraphicFramePr>
        <p:xfrm>
          <a:off x="1304107" y="831788"/>
          <a:ext cx="8896349" cy="5524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7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5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61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Наименование показателей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2021 год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2020 год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108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Количество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поднадзорных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объектов, всего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     и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з них на консервации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427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456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483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2. Количество проведенных проверок, всего: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в том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числе: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– по программам проверок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- внепрограммных, 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из них:</a:t>
                      </a:r>
                    </a:p>
                    <a:p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по исполнению предписаний</a:t>
                      </a:r>
                    </a:p>
                    <a:p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по обращениям граждан и юридических лиц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755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647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883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729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154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19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3. Количество выданных предписаний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721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4. Количество уведомлений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о выявлении самовольной постройки, направленные в органы местного самоуправления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10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9. Количество выданных ЗОС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141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0721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10. Численность должностных лиц, осуществляющих государственный строительный надзор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29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274638"/>
            <a:ext cx="8914581" cy="634082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Показатели административной практики ГИСН Сахалинской области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645584"/>
              </p:ext>
            </p:extLst>
          </p:nvPr>
        </p:nvGraphicFramePr>
        <p:xfrm>
          <a:off x="1046285" y="982178"/>
          <a:ext cx="9459789" cy="5063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4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2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47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показателей</a:t>
                      </a: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2021 год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2020 год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7314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1. Количество дел об административных правонарушениях, всего: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в том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числе: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 - по ст. 9.4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КоАП РФ (нарушение требований ПД)</a:t>
                      </a:r>
                    </a:p>
                    <a:p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- по ст. 9.5 (Нарушение установленного порядка строительства и ввода объекта в эксплуатацию)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по ст. 19.5 (Неисполнение предписания)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  <a:p>
                      <a:pPr algn="ctr"/>
                      <a:r>
                        <a:rPr lang="ru-RU" sz="1600" b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8193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2. Количество назначенных административных наказаний,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всего: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в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том числе:  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административных штрафов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 приостановление деятельности</a:t>
                      </a: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          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         - предупреждение</a:t>
                      </a:r>
                    </a:p>
                    <a:p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633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3. Сумма наложенных административных штрафов (тыс. руб.)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3702,0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1860,0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650</TotalTime>
  <Words>267</Words>
  <Application>Microsoft Office PowerPoint</Application>
  <PresentationFormat>Широкоэкранный</PresentationFormat>
  <Paragraphs>100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Грань</vt:lpstr>
      <vt:lpstr>Презентация PowerPoint</vt:lpstr>
      <vt:lpstr>Строительство объектов в разрезе муниципальных образований Сахалинской области в 2021 году Всего поднадзорных объектов - 427</vt:lpstr>
      <vt:lpstr>Показатели деятельности ГИСН Сахалинской области </vt:lpstr>
      <vt:lpstr>Показатели административной практики ГИСН Сахалинской области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Семина Екатерина Олеговна</dc:creator>
  <cp:lastModifiedBy>Лазарева Ирина Михайловна</cp:lastModifiedBy>
  <cp:revision>86</cp:revision>
  <cp:lastPrinted>2019-04-23T06:00:37Z</cp:lastPrinted>
  <dcterms:created xsi:type="dcterms:W3CDTF">2018-12-25T00:12:26Z</dcterms:created>
  <dcterms:modified xsi:type="dcterms:W3CDTF">2022-02-23T23:01:11Z</dcterms:modified>
</cp:coreProperties>
</file>