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5E0D8E2-A115-4208-A550-3AABD1976E7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0CE1C8E-658B-4EB1-BF4E-252C44A0EDC7}" type="datetimeFigureOut">
              <a:rPr lang="ru-RU" smtClean="0"/>
              <a:t>25.09.2017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>
                <a:solidFill>
                  <a:srgbClr val="CD9A33"/>
                </a:solidFill>
                <a:latin typeface="PFDinTextPro-Medium"/>
              </a:rPr>
              <a:t>КОНФЛИКТ ИНТЕРЕСОВ</a:t>
            </a:r>
            <a:br>
              <a:rPr lang="ru-RU" sz="4000" dirty="0">
                <a:solidFill>
                  <a:srgbClr val="CD9A33"/>
                </a:solidFill>
                <a:latin typeface="PFDinTextPro-Medium"/>
              </a:rPr>
            </a:br>
            <a:r>
              <a:rPr lang="ru-RU" sz="4000" dirty="0">
                <a:solidFill>
                  <a:srgbClr val="CD9A33"/>
                </a:solidFill>
                <a:latin typeface="PFDinTextPro-Medium"/>
              </a:rPr>
              <a:t>НА </a:t>
            </a:r>
            <a:r>
              <a:rPr lang="ru-RU" sz="4000" dirty="0" smtClean="0">
                <a:solidFill>
                  <a:srgbClr val="CD9A33"/>
                </a:solidFill>
                <a:latin typeface="PFDinTextPro-Medium"/>
              </a:rPr>
              <a:t>ГОСУДАРСТВЕННОЙ</a:t>
            </a:r>
            <a:r>
              <a:rPr lang="ru-RU" sz="4000" dirty="0">
                <a:solidFill>
                  <a:srgbClr val="CD9A33"/>
                </a:solidFill>
                <a:latin typeface="PFDinTextPro-Medium"/>
              </a:rPr>
              <a:t/>
            </a:r>
            <a:br>
              <a:rPr lang="ru-RU" sz="4000" dirty="0">
                <a:solidFill>
                  <a:srgbClr val="CD9A33"/>
                </a:solidFill>
                <a:latin typeface="PFDinTextPro-Medium"/>
              </a:rPr>
            </a:br>
            <a:r>
              <a:rPr lang="ru-RU" sz="4000" dirty="0" smtClean="0">
                <a:solidFill>
                  <a:srgbClr val="CD9A33"/>
                </a:solidFill>
                <a:latin typeface="PFDinTextPro-Medium"/>
              </a:rPr>
              <a:t>СЛУЖБЕ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91680" y="4581128"/>
            <a:ext cx="5256584" cy="106680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ПАМЯТКА ДЛЯ СЛУЖАЩИХ</a:t>
            </a: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683568" y="1916832"/>
            <a:ext cx="7543800" cy="2593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 smtClean="0">
                <a:solidFill>
                  <a:srgbClr val="CD9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КОНФЛИКТ ИНТЕРЕСОВ</a:t>
            </a:r>
            <a:br>
              <a:rPr lang="ru-RU" sz="4000" dirty="0" smtClean="0">
                <a:solidFill>
                  <a:srgbClr val="CD9A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solidFill>
                  <a:srgbClr val="CD9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ГОСУДАРСТВЕННОЙ</a:t>
            </a:r>
            <a:br>
              <a:rPr lang="ru-RU" sz="4000" dirty="0" smtClean="0">
                <a:solidFill>
                  <a:srgbClr val="CD9A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solidFill>
                  <a:srgbClr val="CD9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СЛУЖБЕ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404664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ИНСПЕКЦИЯ СТРОИТЕЛЬНОГО НАДЗОРА САХАЛИНСКОЙ ОБЛАСТИ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5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Под </a:t>
            </a:r>
            <a:r>
              <a:rPr lang="ru-RU" sz="20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конфликтом интересов</a:t>
            </a:r>
            <a:r>
              <a:rPr lang="ru-RU" sz="2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понимается ситуация, при которой личная заинтересованность 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влияет или может повлиять на надлежащее, объективное и беспристрастное исполнение им должностных (служебных) обязанностей (</a:t>
            </a:r>
            <a:r>
              <a:rPr lang="ru-RU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осуществление полномочий). </a:t>
            </a:r>
          </a:p>
          <a:p>
            <a:pPr marL="114300" indent="0" algn="just">
              <a:buNone/>
            </a:pPr>
            <a:endParaRPr lang="ru-RU" sz="20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этом может возникнуть </a:t>
            </a:r>
            <a:r>
              <a:rPr lang="ru-RU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противоречие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между </a:t>
            </a:r>
            <a:r>
              <a:rPr lang="ru-RU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личными </a:t>
            </a:r>
            <a:r>
              <a:rPr lang="ru-RU" sz="2000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интересами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и </a:t>
            </a:r>
            <a:r>
              <a:rPr lang="ru-RU" sz="2000" i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правами и </a:t>
            </a:r>
            <a:r>
              <a:rPr lang="ru-RU" sz="20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законными интересами граждан, </a:t>
            </a:r>
            <a:r>
              <a:rPr lang="ru-RU" sz="2000" i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</a:t>
            </a:r>
            <a:r>
              <a:rPr lang="ru-RU" sz="20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общества или </a:t>
            </a:r>
            <a:r>
              <a:rPr lang="ru-RU" sz="2000" i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 algn="just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3568" y="4982100"/>
            <a:ext cx="309634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Личная заинтересованность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850929" y="4985451"/>
            <a:ext cx="309634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Интересы общества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04816" y="4781464"/>
            <a:ext cx="1293216" cy="999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6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000" b="1" u="sng" dirty="0" smtClean="0">
                <a:solidFill>
                  <a:srgbClr val="FF6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ЛИЧНАЯ </a:t>
            </a:r>
            <a:r>
              <a:rPr lang="ru-RU" sz="2000" b="1" u="sng" dirty="0">
                <a:solidFill>
                  <a:srgbClr val="FF6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ЗАИНТЕРЕСОВАННОСТЬ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получения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доходов в виде денег, иного имущества, в том числе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имущественных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прав, услуг имущественного характера или каких-либо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выгод/преимуществ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непосредственно самим служащим, так и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состоящими с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 в близком родстве или свойстве лицами (родственники,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друзья, знакомые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т.д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marL="114300" indent="0" algn="just">
              <a:buNone/>
            </a:pP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0968"/>
            <a:ext cx="4106827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1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4664"/>
            <a:ext cx="75608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0" u="sng" strike="noStrike" baseline="0" dirty="0" smtClean="0">
                <a:solidFill>
                  <a:srgbClr val="FF6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ОБЯЗАН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принимать меры по недопущению любой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возникновения конфликта интересов. О возникшем конфликте интересов или о возможности его возникновения (как только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ему станет об этом известно) служащий обязан в письменной форме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уведомить представителя нанимателя/работодателя.</a:t>
            </a:r>
          </a:p>
          <a:p>
            <a:pPr algn="just"/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4050097" cy="367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rgbClr val="FF6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 ключевых ситуаций, в которых возникновение конфликта интересов является наиболее вероятным: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выполнение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отдельных функций государственного управления в отношении родственников, друзей и (или) иных лиц, с которыми связана личная заинтересованность гражданского служащего;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выполнение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иной оплачиваемой работы;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владение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ценными бумагами, банковскими вкладами;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получение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подарков и услуг;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имущественные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обязательства и судебные разбирательства;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взаимодействие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с бывшим работодателем и трудоустройство после увольнения с государственной гражданской службы;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явное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нарушение установленных запретов (например, использование служебной информации; получение наград, почетных и специальных званий (за исключением научных) от иностранных государств и др.).</a:t>
            </a:r>
            <a:endParaRPr lang="ru-RU" sz="1600" dirty="0">
              <a:ea typeface="Calibri"/>
              <a:cs typeface="Times New Roman"/>
            </a:endParaRPr>
          </a:p>
          <a:p>
            <a:pPr marL="11430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2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681664" cy="6068144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2000" b="1" dirty="0" smtClean="0">
                <a:solidFill>
                  <a:srgbClr val="FF6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Предотвращение и урегулирование конфликта интересов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4300" indent="0">
              <a:buNone/>
            </a:pPr>
            <a:r>
              <a:rPr lang="ru-RU" sz="16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</a:t>
            </a:r>
            <a:r>
              <a:rPr lang="ru-RU" sz="1600" b="1" u="sng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ражданский </a:t>
            </a:r>
            <a:r>
              <a:rPr lang="ru-RU" sz="16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служащий обязан:</a:t>
            </a:r>
            <a:endParaRPr lang="ru-RU" sz="1600" b="1" u="sng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принимать 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меры по недопущению любой возможности возникновения конфликта интересов;</a:t>
            </a:r>
            <a:endParaRPr lang="ru-RU" sz="16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неукоснительно 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соблюдать ограничения и запреты, установленные законодательством о государственной гражданской службе и о противодействии коррупции;</a:t>
            </a:r>
            <a:endParaRPr lang="ru-RU" sz="16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уведомить 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порядке, определенном представителем нанимателя (работодателем), о возникшем конфликте интересов или о возможности его возникновения, как только ему станет об этом известно;</a:t>
            </a:r>
            <a:endParaRPr lang="ru-RU" sz="16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передать 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принадлежащие ему ценные бумаги (доли участия, паи в уставных (складочных) капиталах организаций) в доверительное управление в соответствии с гражданским законодательством Российской Федерации в случае, если владение гражданским служащим ценными бумагами (долями участия, паями в уставных (складочных) капиталах организаций) приводит или может привести к конфликту интересов</a:t>
            </a: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114300" indent="0" algn="just">
              <a:buNone/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1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Представитель нанимателя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если ему стало известно о возникновении у гражданского служащего личной заинтересованности, которая приводит или может привести к конфликту интересов, </a:t>
            </a:r>
            <a:r>
              <a:rPr lang="ru-RU" sz="16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обязан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принять меры по предотвращению или урегулированию конфликта интересов</a:t>
            </a: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u="sng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Непринятие</a:t>
            </a:r>
            <a:r>
              <a:rPr lang="ru-RU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гражданским служащим, являющимся стороной конфликта интересов, мер по предотвращению или урегулированию конфликта интересов является правонарушением, влекущим </a:t>
            </a:r>
            <a:r>
              <a:rPr lang="ru-RU" sz="16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увольнение 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гражданского служащего с государственной гражданской службы</a:t>
            </a: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6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200" dirty="0">
              <a:ea typeface="Calibri"/>
              <a:cs typeface="Times New Roman"/>
            </a:endParaRPr>
          </a:p>
          <a:p>
            <a:pPr marL="114300" indent="0" algn="just">
              <a:buNone/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61048"/>
            <a:ext cx="2662238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2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Непринятие гражданским служащим, являющимся представителем нанимателя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которому стало известно о возникновении у подчиненного ему гражданского служащего личной заинтересованности, которая приводит или может привести к конфликту интересов, мер по предотвращению или урегулированию конфликта интересов является правонарушением, влекущим </a:t>
            </a:r>
            <a:r>
              <a:rPr lang="ru-RU" sz="1600" b="1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увольнение</a:t>
            </a: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гражданского служащего, являющегося представителем нанимателя, с государственной гражданской </a:t>
            </a:r>
            <a:r>
              <a:rPr lang="ru-RU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службы.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600" b="1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200" dirty="0"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6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6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6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3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Другая 1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C3D8D7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525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КОНФЛИКТ ИНТЕРЕСОВ НА ГОСУДАРСТВЕННОЙ СЛУЖБЕ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Левина Анна Владиславовна</dc:creator>
  <cp:lastModifiedBy>Левина Анна Владиславовна</cp:lastModifiedBy>
  <cp:revision>32</cp:revision>
  <dcterms:created xsi:type="dcterms:W3CDTF">2017-09-13T23:33:10Z</dcterms:created>
  <dcterms:modified xsi:type="dcterms:W3CDTF">2017-09-24T23:58:47Z</dcterms:modified>
</cp:coreProperties>
</file>